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6858000" cx="12192000"/>
  <p:notesSz cx="6858000" cy="9144000"/>
  <p:embeddedFontLst>
    <p:embeddedFont>
      <p:font typeface="Montserrat SemiBold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Montserrat Medium"/>
      <p:regular r:id="rId29"/>
      <p:bold r:id="rId30"/>
      <p:italic r:id="rId31"/>
      <p:boldItalic r:id="rId32"/>
    </p:embeddedFont>
    <p:embeddedFont>
      <p:font typeface="Montserrat ExtraBold"/>
      <p:bold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2F568D3-9223-4414-959D-D1E2704224F7}">
  <a:tblStyle styleId="{A2F568D3-9223-4414-959D-D1E2704224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83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MontserratSemiBold-bold.fntdata"/><Relationship Id="rId21" Type="http://schemas.openxmlformats.org/officeDocument/2006/relationships/font" Target="fonts/MontserratSemiBold-regular.fntdata"/><Relationship Id="rId24" Type="http://schemas.openxmlformats.org/officeDocument/2006/relationships/font" Target="fonts/MontserratSemiBold-boldItalic.fntdata"/><Relationship Id="rId23" Type="http://schemas.openxmlformats.org/officeDocument/2006/relationships/font" Target="fonts/MontserratSemiBold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italic.fntdata"/><Relationship Id="rId30" Type="http://schemas.openxmlformats.org/officeDocument/2006/relationships/font" Target="fonts/MontserratMedium-bold.fntdata"/><Relationship Id="rId11" Type="http://schemas.openxmlformats.org/officeDocument/2006/relationships/slide" Target="slides/slide5.xml"/><Relationship Id="rId33" Type="http://schemas.openxmlformats.org/officeDocument/2006/relationships/font" Target="fonts/MontserratExtraBold-bold.fntdata"/><Relationship Id="rId10" Type="http://schemas.openxmlformats.org/officeDocument/2006/relationships/slide" Target="slides/slide4.xml"/><Relationship Id="rId32" Type="http://schemas.openxmlformats.org/officeDocument/2006/relationships/font" Target="fonts/MontserratMedium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MontserratExtraBold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-RU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8ba788ef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8ba788ef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d8ba788ef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9d5d4e8330_0_1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9d5d4e8330_0_1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39d5d4e8330_0_1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d8aed03899_0_12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d8aed03899_0_12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d8aed03899_0_12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9d5d4e8330_0_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9d5d4e8330_0_1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39d5d4e8330_0_1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d8aed03899_0_10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gd8aed03899_0_10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9d5d4e8330_0_2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g39d5d4e8330_0_2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8aed03899_0_1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d8aed03899_0_1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d8aed03899_0_1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8aed03899_0_6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gd8aed03899_0_6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9d5d4e8330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" name="Google Shape;140;g39d5d4e8330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9d5d4e8330_0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" name="Google Shape;154;g39d5d4e8330_0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9d5d4e833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" name="Google Shape;168;g39d5d4e833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8aed03899_0_2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8aed03899_0_2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d8aed03899_0_2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d8aed03899_0_3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d8aed03899_0_3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d8aed03899_0_3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9d5d4e8330_0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g39d5d4e8330_0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833019" y="-1623217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285037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697037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арточка имени">
  <p:cSld name="Карточка имени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2589213" y="2438400"/>
            <a:ext cx="8915400" cy="2724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b="0"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2589213" y="5181600"/>
            <a:ext cx="89154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595959"/>
              </a:buClr>
              <a:buSzPts val="3200"/>
              <a:buNone/>
              <a:defRPr>
                <a:solidFill>
                  <a:srgbClr val="595959"/>
                </a:solidFill>
              </a:defRPr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531812" y="4983087"/>
            <a:ext cx="779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5"/>
          <p:cNvPicPr preferRelativeResize="0"/>
          <p:nvPr/>
        </p:nvPicPr>
        <p:blipFill rotWithShape="1">
          <a:blip r:embed="rId3">
            <a:alphaModFix/>
          </a:blip>
          <a:srcRect b="14456" l="0" r="13948" t="14156"/>
          <a:stretch/>
        </p:blipFill>
        <p:spPr>
          <a:xfrm>
            <a:off x="0" y="0"/>
            <a:ext cx="128097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1.png" id="100" name="Google Shape;10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8097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15"/>
          <p:cNvGrpSpPr/>
          <p:nvPr/>
        </p:nvGrpSpPr>
        <p:grpSpPr>
          <a:xfrm>
            <a:off x="5772135" y="3238391"/>
            <a:ext cx="9113968" cy="9127583"/>
            <a:chOff x="6878707" y="3465525"/>
            <a:chExt cx="7856869" cy="7701302"/>
          </a:xfrm>
        </p:grpSpPr>
        <p:pic>
          <p:nvPicPr>
            <p:cNvPr id="102" name="Google Shape;102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665626">
              <a:off x="8056682" y="4565717"/>
              <a:ext cx="5500920" cy="55009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665626">
              <a:off x="8056682" y="4565717"/>
              <a:ext cx="5500920" cy="55009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4" name="Google Shape;104;p15"/>
          <p:cNvSpPr/>
          <p:nvPr/>
        </p:nvSpPr>
        <p:spPr>
          <a:xfrm flipH="1" rot="-8100000">
            <a:off x="7708772" y="5012371"/>
            <a:ext cx="6641005" cy="6641005"/>
          </a:xfrm>
          <a:prstGeom prst="rtTriangle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705362">
            <a:off x="-1674977" y="-5040948"/>
            <a:ext cx="9872778" cy="987279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/>
          <p:nvPr/>
        </p:nvSpPr>
        <p:spPr>
          <a:xfrm rot="-2705305">
            <a:off x="-2329675" y="-4640481"/>
            <a:ext cx="9072049" cy="9071838"/>
          </a:xfrm>
          <a:prstGeom prst="rtTriangle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7" name="Google Shape;107;p15"/>
          <p:cNvCxnSpPr/>
          <p:nvPr/>
        </p:nvCxnSpPr>
        <p:spPr>
          <a:xfrm>
            <a:off x="13815634" y="-992840"/>
            <a:ext cx="5247300" cy="52473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15"/>
          <p:cNvSpPr txBox="1"/>
          <p:nvPr/>
        </p:nvSpPr>
        <p:spPr>
          <a:xfrm>
            <a:off x="848825" y="1129650"/>
            <a:ext cx="5472900" cy="10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Calibri"/>
              <a:buNone/>
            </a:pPr>
            <a:r>
              <a:rPr lang="ru-RU"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Прогнозирование результатов футбольных матчей с использованием методов линейной регрессии</a:t>
            </a:r>
            <a:endParaRPr i="0" sz="24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09" name="Google Shape;10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41350" y="444176"/>
            <a:ext cx="2937302" cy="4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/>
        </p:nvSpPr>
        <p:spPr>
          <a:xfrm>
            <a:off x="848824" y="444175"/>
            <a:ext cx="5695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Зайцев Степан Александрович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848819" y="3465525"/>
            <a:ext cx="492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31.10.2025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6990656" y="4844725"/>
            <a:ext cx="492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-RU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22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AI/ML разработчик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/>
          <p:nvPr/>
        </p:nvSpPr>
        <p:spPr>
          <a:xfrm>
            <a:off x="0" y="3257525"/>
            <a:ext cx="12192000" cy="282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4"/>
          <p:cNvSpPr txBox="1"/>
          <p:nvPr>
            <p:ph idx="1" type="body"/>
          </p:nvPr>
        </p:nvSpPr>
        <p:spPr>
          <a:xfrm>
            <a:off x="609600" y="1692076"/>
            <a:ext cx="10972800" cy="91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ru-RU" sz="2400">
                <a:latin typeface="Montserrat"/>
                <a:ea typeface="Montserrat"/>
                <a:cs typeface="Montserrat"/>
                <a:sym typeface="Montserrat"/>
              </a:rPr>
              <a:t>Сравнение среднего R² и MAE по конфигурациям моделей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24"/>
          <p:cNvSpPr txBox="1"/>
          <p:nvPr>
            <p:ph type="title"/>
          </p:nvPr>
        </p:nvSpPr>
        <p:spPr>
          <a:xfrm>
            <a:off x="850200" y="274650"/>
            <a:ext cx="10491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>
                <a:latin typeface="Montserrat ExtraBold"/>
                <a:ea typeface="Montserrat ExtraBold"/>
                <a:cs typeface="Montserrat ExtraBold"/>
                <a:sym typeface="Montserrat ExtraBold"/>
              </a:rPr>
              <a:t>Сравнение конфигураций моделей</a:t>
            </a:r>
            <a:endParaRPr sz="45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20" name="Google Shape;220;p24"/>
          <p:cNvCxnSpPr/>
          <p:nvPr/>
        </p:nvCxnSpPr>
        <p:spPr>
          <a:xfrm rot="10800000">
            <a:off x="850200" y="1495475"/>
            <a:ext cx="10491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1" name="Google Shape;2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5900" y="2605879"/>
            <a:ext cx="4791901" cy="3394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0050" y="2556962"/>
            <a:ext cx="4654700" cy="349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 txBox="1"/>
          <p:nvPr>
            <p:ph type="title"/>
          </p:nvPr>
        </p:nvSpPr>
        <p:spPr>
          <a:xfrm>
            <a:off x="6991350" y="1224800"/>
            <a:ext cx="42291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ru-RU" sz="4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Визуализация работы модели</a:t>
            </a:r>
            <a:endParaRPr sz="25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9" name="Google Shape;229;p25"/>
          <p:cNvSpPr/>
          <p:nvPr/>
        </p:nvSpPr>
        <p:spPr>
          <a:xfrm rot="10800000">
            <a:off x="10458350" y="533350"/>
            <a:ext cx="1466400" cy="1466400"/>
          </a:xfrm>
          <a:prstGeom prst="rtTriangle">
            <a:avLst/>
          </a:prstGeom>
          <a:solidFill>
            <a:srgbClr val="C9CF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5"/>
          <p:cNvSpPr txBox="1"/>
          <p:nvPr/>
        </p:nvSpPr>
        <p:spPr>
          <a:xfrm>
            <a:off x="6991350" y="3181350"/>
            <a:ext cx="52008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ru-RU" sz="1800">
                <a:latin typeface="Montserrat"/>
                <a:ea typeface="Montserrat"/>
                <a:cs typeface="Montserrat"/>
                <a:sym typeface="Montserrat"/>
              </a:rPr>
              <a:t>Предсказания домашних и гостевых голов лучшей моделью.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1" name="Google Shape;231;p25"/>
          <p:cNvCxnSpPr/>
          <p:nvPr/>
        </p:nvCxnSpPr>
        <p:spPr>
          <a:xfrm rot="10800000">
            <a:off x="9502900" y="-963400"/>
            <a:ext cx="2188200" cy="2188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2" name="Google Shape;2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50" y="237921"/>
            <a:ext cx="5200649" cy="3862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4200" y="3181350"/>
            <a:ext cx="4767150" cy="3607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 txBox="1"/>
          <p:nvPr>
            <p:ph type="title"/>
          </p:nvPr>
        </p:nvSpPr>
        <p:spPr>
          <a:xfrm>
            <a:off x="6991350" y="1224800"/>
            <a:ext cx="42291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ru-RU" sz="4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Визуализация работы модели</a:t>
            </a:r>
            <a:endParaRPr sz="25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0" name="Google Shape;240;p26"/>
          <p:cNvSpPr/>
          <p:nvPr/>
        </p:nvSpPr>
        <p:spPr>
          <a:xfrm rot="10800000">
            <a:off x="10458350" y="533350"/>
            <a:ext cx="1466400" cy="1466400"/>
          </a:xfrm>
          <a:prstGeom prst="rtTriangle">
            <a:avLst/>
          </a:prstGeom>
          <a:solidFill>
            <a:srgbClr val="C9CF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6"/>
          <p:cNvSpPr txBox="1"/>
          <p:nvPr/>
        </p:nvSpPr>
        <p:spPr>
          <a:xfrm>
            <a:off x="6991350" y="3181350"/>
            <a:ext cx="52008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ru-RU" sz="1800">
                <a:latin typeface="Montserrat"/>
                <a:ea typeface="Montserrat"/>
                <a:cs typeface="Montserrat"/>
                <a:sym typeface="Montserrat"/>
              </a:rPr>
              <a:t>Симуляция итоговой таблицы АПЛ 2024/25 на основе предсказаний модели.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ru-RU" sz="1800">
                <a:latin typeface="Montserrat"/>
                <a:ea typeface="Montserrat"/>
                <a:cs typeface="Montserrat"/>
                <a:sym typeface="Montserrat"/>
              </a:rPr>
              <a:t>График ошибок предсказаний позиции: в большинстве случаев модель верно предсказала итоговые позиции команд.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42" name="Google Shape;242;p26"/>
          <p:cNvCxnSpPr/>
          <p:nvPr/>
        </p:nvCxnSpPr>
        <p:spPr>
          <a:xfrm rot="10800000">
            <a:off x="9502900" y="-963400"/>
            <a:ext cx="2188200" cy="2188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3" name="Google Shape;2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619625" cy="574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4583" y="2228950"/>
            <a:ext cx="5957834" cy="46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7"/>
          <p:cNvPicPr preferRelativeResize="0"/>
          <p:nvPr/>
        </p:nvPicPr>
        <p:blipFill rotWithShape="1">
          <a:blip r:embed="rId3">
            <a:alphaModFix/>
          </a:blip>
          <a:srcRect b="0" l="32308" r="25991" t="0"/>
          <a:stretch/>
        </p:blipFill>
        <p:spPr>
          <a:xfrm>
            <a:off x="6096000" y="0"/>
            <a:ext cx="6096000" cy="6096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13.png" id="250" name="Google Shape;25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0"/>
            <a:ext cx="6095999" cy="609599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/>
          <p:nvPr/>
        </p:nvSpPr>
        <p:spPr>
          <a:xfrm flipH="1" rot="5400000">
            <a:off x="6027000" y="-69000"/>
            <a:ext cx="6234300" cy="62343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52" name="Google Shape;252;p27"/>
          <p:cNvSpPr/>
          <p:nvPr/>
        </p:nvSpPr>
        <p:spPr>
          <a:xfrm rot="5400000">
            <a:off x="7" y="-8"/>
            <a:ext cx="6096000" cy="6096000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53" name="Google Shape;253;p27"/>
          <p:cNvSpPr txBox="1"/>
          <p:nvPr/>
        </p:nvSpPr>
        <p:spPr>
          <a:xfrm>
            <a:off x="609600" y="3221713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</a:pPr>
            <a:r>
              <a:rPr lang="ru-RU" sz="5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Заключение</a:t>
            </a:r>
            <a:endParaRPr sz="55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4" name="Google Shape;254;p27"/>
          <p:cNvSpPr txBox="1"/>
          <p:nvPr>
            <p:ph idx="1" type="body"/>
          </p:nvPr>
        </p:nvSpPr>
        <p:spPr>
          <a:xfrm>
            <a:off x="1362150" y="4489275"/>
            <a:ext cx="9467700" cy="319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300" lvl="0" marL="30480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SzPts val="1400"/>
              <a:buFont typeface="Montserrat"/>
              <a:buChar char="•"/>
            </a:pPr>
            <a:r>
              <a:rPr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Финальная модель: LinearRegression (6 сезонов) — R² 0.13</a:t>
            </a:r>
            <a:r>
              <a:rPr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MAE 0.93</a:t>
            </a:r>
            <a:r>
              <a:rPr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исходы 54 %.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41300" lvl="0" marL="30480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Модель справляется в 6.5 раз лучше случайного угадывания — соответствует букмекерским котировкам.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41300" lvl="0" marL="30480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Ключевые признаки: ELO</a:t>
            </a:r>
            <a:r>
              <a:rPr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форма</a:t>
            </a:r>
            <a:r>
              <a:rPr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H2H — обеспечили основной вклад.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41300" lvl="0" marL="30480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Симуляция 2024/25 точна — большинство позиций совпало (аномалии: МЮ</a:t>
            </a:r>
            <a:r>
              <a:rPr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Тоттенхэм).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41300" lvl="0" marL="30480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Перспективы: добавить xG</a:t>
            </a:r>
            <a:r>
              <a:rPr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тренерские признаки</a:t>
            </a:r>
            <a:r>
              <a:rPr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трансферные стоимости.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41300" lvl="0" marL="30480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Создать пользовательский интерфейс.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" name="Google Shape;255;p27"/>
          <p:cNvSpPr/>
          <p:nvPr/>
        </p:nvSpPr>
        <p:spPr>
          <a:xfrm rot="-2700000">
            <a:off x="-2820564" y="-8517027"/>
            <a:ext cx="10577327" cy="10576903"/>
          </a:xfrm>
          <a:prstGeom prst="rtTriangle">
            <a:avLst/>
          </a:prstGeom>
          <a:noFill/>
          <a:ln cap="flat" cmpd="sng" w="76200">
            <a:solidFill>
              <a:srgbClr val="C9CF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56" name="Google Shape;25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450" y="367976"/>
            <a:ext cx="2937302" cy="4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8"/>
          <p:cNvPicPr preferRelativeResize="0"/>
          <p:nvPr/>
        </p:nvPicPr>
        <p:blipFill rotWithShape="1">
          <a:blip r:embed="rId3">
            <a:alphaModFix/>
          </a:blip>
          <a:srcRect b="0" l="32308" r="25991" t="0"/>
          <a:stretch/>
        </p:blipFill>
        <p:spPr>
          <a:xfrm>
            <a:off x="6096000" y="0"/>
            <a:ext cx="6096000" cy="6096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13.png" id="262" name="Google Shape;26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0"/>
            <a:ext cx="6095999" cy="609599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8"/>
          <p:cNvSpPr/>
          <p:nvPr/>
        </p:nvSpPr>
        <p:spPr>
          <a:xfrm flipH="1" rot="5400000">
            <a:off x="6027000" y="-69000"/>
            <a:ext cx="6234300" cy="62343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64" name="Google Shape;264;p28"/>
          <p:cNvSpPr/>
          <p:nvPr/>
        </p:nvSpPr>
        <p:spPr>
          <a:xfrm rot="5400000">
            <a:off x="7" y="-8"/>
            <a:ext cx="6096000" cy="6096000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65" name="Google Shape;265;p28"/>
          <p:cNvSpPr txBox="1"/>
          <p:nvPr/>
        </p:nvSpPr>
        <p:spPr>
          <a:xfrm>
            <a:off x="2890175" y="3221725"/>
            <a:ext cx="58860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</a:pPr>
            <a:r>
              <a:rPr lang="ru-RU" sz="5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Спасибо за внимание!</a:t>
            </a:r>
            <a:endParaRPr sz="55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6" name="Google Shape;266;p28"/>
          <p:cNvSpPr/>
          <p:nvPr/>
        </p:nvSpPr>
        <p:spPr>
          <a:xfrm rot="-2700000">
            <a:off x="-2820564" y="-8517027"/>
            <a:ext cx="10577327" cy="10576903"/>
          </a:xfrm>
          <a:prstGeom prst="rtTriangle">
            <a:avLst/>
          </a:prstGeom>
          <a:noFill/>
          <a:ln cap="flat" cmpd="sng" w="76200">
            <a:solidFill>
              <a:srgbClr val="C9CF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67" name="Google Shape;26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450" y="367976"/>
            <a:ext cx="2937302" cy="4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16"/>
          <p:cNvGrpSpPr/>
          <p:nvPr/>
        </p:nvGrpSpPr>
        <p:grpSpPr>
          <a:xfrm>
            <a:off x="-2801700" y="-95250"/>
            <a:ext cx="9107400" cy="13883700"/>
            <a:chOff x="-2801700" y="-95250"/>
            <a:chExt cx="9107400" cy="13883700"/>
          </a:xfrm>
        </p:grpSpPr>
        <p:sp>
          <p:nvSpPr>
            <p:cNvPr id="119" name="Google Shape;119;p16"/>
            <p:cNvSpPr/>
            <p:nvPr/>
          </p:nvSpPr>
          <p:spPr>
            <a:xfrm flipH="1" rot="-5400000">
              <a:off x="-909456" y="6241425"/>
              <a:ext cx="4448400" cy="1828200"/>
            </a:xfrm>
            <a:prstGeom prst="triangle">
              <a:avLst>
                <a:gd fmla="val 50000" name="adj"/>
              </a:avLst>
            </a:prstGeom>
            <a:solidFill>
              <a:srgbClr val="2064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rgbClr val="2064FB"/>
                </a:solidFill>
              </a:endParaRPr>
            </a:p>
          </p:txBody>
        </p:sp>
        <p:pic>
          <p:nvPicPr>
            <p:cNvPr id="120" name="Google Shape;120;p16"/>
            <p:cNvPicPr preferRelativeResize="0"/>
            <p:nvPr/>
          </p:nvPicPr>
          <p:blipFill rotWithShape="1">
            <a:blip r:embed="rId3">
              <a:alphaModFix/>
            </a:blip>
            <a:srcRect b="-100000" l="12441" r="0" t="0"/>
            <a:stretch/>
          </p:blipFill>
          <p:spPr>
            <a:xfrm>
              <a:off x="-2801700" y="-95250"/>
              <a:ext cx="9107400" cy="13883700"/>
            </a:xfrm>
            <a:prstGeom prst="chevron">
              <a:avLst>
                <a:gd fmla="val 54595" name="adj"/>
              </a:avLst>
            </a:prstGeom>
            <a:noFill/>
            <a:ln>
              <a:noFill/>
            </a:ln>
          </p:spPr>
        </p:pic>
      </p:grpSp>
      <p:sp>
        <p:nvSpPr>
          <p:cNvPr id="121" name="Google Shape;121;p16"/>
          <p:cNvSpPr/>
          <p:nvPr/>
        </p:nvSpPr>
        <p:spPr>
          <a:xfrm flipH="1" rot="-5400000">
            <a:off x="7857825" y="-1374375"/>
            <a:ext cx="6037500" cy="2630700"/>
          </a:xfrm>
          <a:prstGeom prst="triangle">
            <a:avLst>
              <a:gd fmla="val 50000" name="adj"/>
            </a:avLst>
          </a:prstGeom>
          <a:solidFill>
            <a:srgbClr val="EE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64FB"/>
              </a:solidFill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3813017" y="790967"/>
            <a:ext cx="73131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100">
                <a:solidFill>
                  <a:srgbClr val="2763F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Постановка задачи</a:t>
            </a:r>
            <a:endParaRPr sz="5100">
              <a:solidFill>
                <a:srgbClr val="2763F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3" name="Google Shape;123;p16"/>
          <p:cNvSpPr txBox="1"/>
          <p:nvPr>
            <p:ph idx="1" type="body"/>
          </p:nvPr>
        </p:nvSpPr>
        <p:spPr>
          <a:xfrm>
            <a:off x="6305700" y="1961250"/>
            <a:ext cx="5582700" cy="453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Решаемая задача:</a:t>
            </a:r>
            <a:r>
              <a:rPr lang="ru-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предсказание количества голов домашней и гостевой команды в матчах АПЛ.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Ключевые подзадачи: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</a:pPr>
            <a:r>
              <a:rPr lang="ru-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сбор и очистка исторических данных;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</a:pPr>
            <a:r>
              <a:rPr lang="ru-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интеграция внешних рейтингов (ELO);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</a:pPr>
            <a:r>
              <a:rPr lang="ru-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построение информативных признаков;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</a:pPr>
            <a:r>
              <a:rPr lang="ru-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обучение интерпретируемой модели;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</a:pPr>
            <a:r>
              <a:rPr lang="ru-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симуляция итоговой турнирной таблицы сезона.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4" name="Google Shape;124;p16"/>
          <p:cNvCxnSpPr/>
          <p:nvPr/>
        </p:nvCxnSpPr>
        <p:spPr>
          <a:xfrm rot="10800000">
            <a:off x="4028675" y="1797475"/>
            <a:ext cx="8547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7"/>
          <p:cNvPicPr preferRelativeResize="0"/>
          <p:nvPr/>
        </p:nvPicPr>
        <p:blipFill rotWithShape="1">
          <a:blip r:embed="rId3">
            <a:alphaModFix/>
          </a:blip>
          <a:srcRect b="0" l="13156" r="30593" t="0"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13.png" id="130" name="Google Shape;13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4000" y="0"/>
            <a:ext cx="685800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/>
          <p:nvPr/>
        </p:nvSpPr>
        <p:spPr>
          <a:xfrm flipH="1" rot="10800000">
            <a:off x="5010150" y="-150"/>
            <a:ext cx="7182000" cy="71820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32" name="Google Shape;132;p17"/>
          <p:cNvSpPr/>
          <p:nvPr/>
        </p:nvSpPr>
        <p:spPr>
          <a:xfrm rot="-2700000">
            <a:off x="6658158" y="-1459142"/>
            <a:ext cx="2877783" cy="2877783"/>
          </a:xfrm>
          <a:prstGeom prst="rtTriangle">
            <a:avLst/>
          </a:prstGeom>
          <a:solidFill>
            <a:srgbClr val="EE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cxnSp>
        <p:nvCxnSpPr>
          <p:cNvPr id="133" name="Google Shape;133;p17"/>
          <p:cNvCxnSpPr/>
          <p:nvPr/>
        </p:nvCxnSpPr>
        <p:spPr>
          <a:xfrm flipH="1">
            <a:off x="5909750" y="-150"/>
            <a:ext cx="5791500" cy="57921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17"/>
          <p:cNvCxnSpPr/>
          <p:nvPr/>
        </p:nvCxnSpPr>
        <p:spPr>
          <a:xfrm>
            <a:off x="5409025" y="-150"/>
            <a:ext cx="2754300" cy="2754300"/>
          </a:xfrm>
          <a:prstGeom prst="straightConnector1">
            <a:avLst/>
          </a:prstGeom>
          <a:noFill/>
          <a:ln cap="flat" cmpd="sng" w="76200">
            <a:solidFill>
              <a:srgbClr val="C9CFD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" name="Google Shape;135;p17"/>
          <p:cNvSpPr txBox="1"/>
          <p:nvPr/>
        </p:nvSpPr>
        <p:spPr>
          <a:xfrm>
            <a:off x="828925" y="805350"/>
            <a:ext cx="71820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500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Обучающая </a:t>
            </a:r>
            <a:br>
              <a:rPr lang="ru-RU" sz="5500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r>
              <a:rPr lang="ru-RU" sz="5500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база</a:t>
            </a:r>
            <a:endParaRPr sz="5500">
              <a:solidFill>
                <a:srgbClr val="2064F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6" name="Google Shape;136;p17"/>
          <p:cNvSpPr/>
          <p:nvPr/>
        </p:nvSpPr>
        <p:spPr>
          <a:xfrm rot="8100000">
            <a:off x="-726208" y="6236643"/>
            <a:ext cx="1360615" cy="1360615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37" name="Google Shape;137;p17"/>
          <p:cNvSpPr txBox="1"/>
          <p:nvPr/>
        </p:nvSpPr>
        <p:spPr>
          <a:xfrm flipH="1">
            <a:off x="828750" y="2286375"/>
            <a:ext cx="5369400" cy="46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500">
                <a:solidFill>
                  <a:schemeClr val="dk1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Объем базы</a:t>
            </a:r>
            <a:br>
              <a:rPr lang="ru-RU" sz="15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15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2 280 матчей за 6 последних сезонов АПЛ (финальная версия)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500">
                <a:solidFill>
                  <a:schemeClr val="dk1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Источник сбора данных</a:t>
            </a:r>
            <a:br>
              <a:rPr lang="ru-RU" sz="15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15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архив матчей АПЛ (football-data.co.uk) + ELO-рейтинги команд (clubelo.com)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500">
                <a:solidFill>
                  <a:schemeClr val="dk1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Инструменты для сбора данных</a:t>
            </a:r>
            <a:br>
              <a:rPr lang="ru-RU" sz="15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15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gdown (выгрузка загруженных архивов)</a:t>
            </a:r>
            <a:r>
              <a:rPr lang="ru-RU" sz="15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ru-RU" sz="15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soccerdata (специальная библиотека для работы с clubelo)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chemeClr val="dk1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Возникшие трудности при сборе базы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ru-RU" sz="15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Несоответствия названий отдельных команд.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ru-RU" sz="15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Отсутствие рейтинга Эло у некоторых команд в 1 турах.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ru-RU" sz="15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Не удалось настроить API для сбора трансферных стоимостей команд.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8"/>
          <p:cNvPicPr preferRelativeResize="0"/>
          <p:nvPr/>
        </p:nvPicPr>
        <p:blipFill rotWithShape="1">
          <a:blip r:embed="rId3">
            <a:alphaModFix/>
          </a:blip>
          <a:srcRect b="0" l="13156" r="30593" t="0"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13.png" id="143" name="Google Shape;14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4000" y="36525"/>
            <a:ext cx="685800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/>
          <p:nvPr/>
        </p:nvSpPr>
        <p:spPr>
          <a:xfrm flipH="1" rot="10800000">
            <a:off x="5010150" y="-150"/>
            <a:ext cx="7182000" cy="71820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45" name="Google Shape;145;p18"/>
          <p:cNvSpPr/>
          <p:nvPr/>
        </p:nvSpPr>
        <p:spPr>
          <a:xfrm rot="-2700000">
            <a:off x="6658158" y="-1459142"/>
            <a:ext cx="2877783" cy="2877783"/>
          </a:xfrm>
          <a:prstGeom prst="rtTriangle">
            <a:avLst/>
          </a:prstGeom>
          <a:solidFill>
            <a:srgbClr val="EE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cxnSp>
        <p:nvCxnSpPr>
          <p:cNvPr id="146" name="Google Shape;146;p18"/>
          <p:cNvCxnSpPr/>
          <p:nvPr/>
        </p:nvCxnSpPr>
        <p:spPr>
          <a:xfrm flipH="1">
            <a:off x="5909750" y="-150"/>
            <a:ext cx="5791500" cy="57921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18"/>
          <p:cNvCxnSpPr/>
          <p:nvPr/>
        </p:nvCxnSpPr>
        <p:spPr>
          <a:xfrm>
            <a:off x="5409025" y="-150"/>
            <a:ext cx="2754300" cy="2754300"/>
          </a:xfrm>
          <a:prstGeom prst="straightConnector1">
            <a:avLst/>
          </a:prstGeom>
          <a:noFill/>
          <a:ln cap="flat" cmpd="sng" w="76200">
            <a:solidFill>
              <a:srgbClr val="C9CFD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18"/>
          <p:cNvSpPr txBox="1"/>
          <p:nvPr/>
        </p:nvSpPr>
        <p:spPr>
          <a:xfrm>
            <a:off x="828925" y="805350"/>
            <a:ext cx="71820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500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Признаки</a:t>
            </a:r>
            <a:endParaRPr sz="5500">
              <a:solidFill>
                <a:srgbClr val="2064F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9" name="Google Shape;149;p18"/>
          <p:cNvSpPr/>
          <p:nvPr/>
        </p:nvSpPr>
        <p:spPr>
          <a:xfrm rot="8100000">
            <a:off x="-726208" y="6236643"/>
            <a:ext cx="1360615" cy="1360615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50" name="Google Shape;150;p18"/>
          <p:cNvSpPr txBox="1"/>
          <p:nvPr/>
        </p:nvSpPr>
        <p:spPr>
          <a:xfrm flipH="1">
            <a:off x="828925" y="2286375"/>
            <a:ext cx="6733800" cy="4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51" name="Google Shape;151;p18"/>
          <p:cNvGraphicFramePr/>
          <p:nvPr/>
        </p:nvGraphicFramePr>
        <p:xfrm>
          <a:off x="270275" y="1894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{A2F568D3-9223-4414-959D-D1E2704224F7}</a:tableStyleId>
              </a:tblPr>
              <a:tblGrid>
                <a:gridCol w="2256025"/>
                <a:gridCol w="1538650"/>
                <a:gridCol w="945200"/>
                <a:gridCol w="1085850"/>
              </a:tblGrid>
              <a:tr h="433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000"/>
                        <a:t>Признак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000"/>
                        <a:t>Описание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000"/>
                        <a:t>Важность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000"/>
                        <a:t>Финальная версия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656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/>
                        <a:t>ELO_Difference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/>
                        <a:t>Разница рейтингов на дату матча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/>
                        <a:t>0.</a:t>
                      </a:r>
                      <a:r>
                        <a:rPr lang="ru-RU" sz="1300"/>
                        <a:t>29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/>
                        <a:t>✅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82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/>
                        <a:t>Form_Difference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/>
                        <a:t>Разница очков за последние 5 игр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/>
                        <a:t>0.</a:t>
                      </a:r>
                      <a:r>
                        <a:rPr lang="ru-RU" sz="1300"/>
                        <a:t>22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>
                          <a:solidFill>
                            <a:schemeClr val="dk1"/>
                          </a:solidFill>
                        </a:rPr>
                        <a:t>✅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82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/>
                        <a:t>Home/Away_Form_Goals_For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/>
                        <a:t>Забитые голы за последние 5 игр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/>
                        <a:t>0.</a:t>
                      </a:r>
                      <a:r>
                        <a:rPr lang="ru-RU" sz="1300"/>
                        <a:t>15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300">
                          <a:solidFill>
                            <a:schemeClr val="dk1"/>
                          </a:solidFill>
                        </a:rPr>
                        <a:t>✅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82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/>
                        <a:t>H2H_Home/Away_Avg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/>
                        <a:t>Среднее количество голов в личных встречах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/>
                        <a:t>0.</a:t>
                      </a:r>
                      <a:r>
                        <a:rPr lang="ru-RU" sz="1300"/>
                        <a:t>14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>
                          <a:solidFill>
                            <a:schemeClr val="dk1"/>
                          </a:solidFill>
                        </a:rPr>
                        <a:t>✅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656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300">
                          <a:solidFill>
                            <a:schemeClr val="dk1"/>
                          </a:solidFill>
                        </a:rPr>
                        <a:t>Home/Away_Form_Goals_Against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>
                          <a:solidFill>
                            <a:schemeClr val="dk1"/>
                          </a:solidFill>
                        </a:rPr>
                        <a:t>Пропущенные </a:t>
                      </a:r>
                      <a:r>
                        <a:rPr lang="ru-RU" sz="1300">
                          <a:solidFill>
                            <a:schemeClr val="dk1"/>
                          </a:solidFill>
                        </a:rPr>
                        <a:t>голы за последние 5 игр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/>
                        <a:t>0.</a:t>
                      </a:r>
                      <a:r>
                        <a:rPr lang="ru-RU" sz="1300"/>
                        <a:t>12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>
                          <a:solidFill>
                            <a:schemeClr val="dk1"/>
                          </a:solidFill>
                        </a:rPr>
                        <a:t>✅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9"/>
          <p:cNvPicPr preferRelativeResize="0"/>
          <p:nvPr/>
        </p:nvPicPr>
        <p:blipFill rotWithShape="1">
          <a:blip r:embed="rId3">
            <a:alphaModFix/>
          </a:blip>
          <a:srcRect b="0" l="13156" r="30593" t="0"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13.png" id="157" name="Google Shape;15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4000" y="36525"/>
            <a:ext cx="685800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9"/>
          <p:cNvSpPr/>
          <p:nvPr/>
        </p:nvSpPr>
        <p:spPr>
          <a:xfrm flipH="1" rot="10800000">
            <a:off x="5010150" y="-150"/>
            <a:ext cx="7182000" cy="71820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59" name="Google Shape;159;p19"/>
          <p:cNvSpPr/>
          <p:nvPr/>
        </p:nvSpPr>
        <p:spPr>
          <a:xfrm rot="-2700000">
            <a:off x="6658158" y="-1459142"/>
            <a:ext cx="2877783" cy="2877783"/>
          </a:xfrm>
          <a:prstGeom prst="rtTriangle">
            <a:avLst/>
          </a:prstGeom>
          <a:solidFill>
            <a:srgbClr val="EE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cxnSp>
        <p:nvCxnSpPr>
          <p:cNvPr id="160" name="Google Shape;160;p19"/>
          <p:cNvCxnSpPr/>
          <p:nvPr/>
        </p:nvCxnSpPr>
        <p:spPr>
          <a:xfrm flipH="1">
            <a:off x="5909750" y="-150"/>
            <a:ext cx="5791500" cy="57921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19"/>
          <p:cNvCxnSpPr/>
          <p:nvPr/>
        </p:nvCxnSpPr>
        <p:spPr>
          <a:xfrm>
            <a:off x="5409025" y="-150"/>
            <a:ext cx="2754300" cy="2754300"/>
          </a:xfrm>
          <a:prstGeom prst="straightConnector1">
            <a:avLst/>
          </a:prstGeom>
          <a:noFill/>
          <a:ln cap="flat" cmpd="sng" w="76200">
            <a:solidFill>
              <a:srgbClr val="C9CFD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19"/>
          <p:cNvSpPr txBox="1"/>
          <p:nvPr/>
        </p:nvSpPr>
        <p:spPr>
          <a:xfrm>
            <a:off x="828925" y="805350"/>
            <a:ext cx="71820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500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Признаки</a:t>
            </a:r>
            <a:endParaRPr sz="5500">
              <a:solidFill>
                <a:srgbClr val="2064F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3" name="Google Shape;163;p19"/>
          <p:cNvSpPr/>
          <p:nvPr/>
        </p:nvSpPr>
        <p:spPr>
          <a:xfrm rot="8100000">
            <a:off x="-726208" y="6236643"/>
            <a:ext cx="1360615" cy="1360615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64" name="Google Shape;164;p19"/>
          <p:cNvSpPr txBox="1"/>
          <p:nvPr/>
        </p:nvSpPr>
        <p:spPr>
          <a:xfrm flipH="1">
            <a:off x="828925" y="2286375"/>
            <a:ext cx="6733800" cy="4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65" name="Google Shape;165;p19"/>
          <p:cNvGraphicFramePr/>
          <p:nvPr/>
        </p:nvGraphicFramePr>
        <p:xfrm>
          <a:off x="270275" y="1894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{A2F568D3-9223-4414-959D-D1E2704224F7}</a:tableStyleId>
              </a:tblPr>
              <a:tblGrid>
                <a:gridCol w="1886900"/>
                <a:gridCol w="2510025"/>
                <a:gridCol w="977625"/>
                <a:gridCol w="1519725"/>
              </a:tblGrid>
              <a:tr h="470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100"/>
                        <a:t>Признак</a:t>
                      </a:r>
                      <a:endParaRPr b="1" sz="11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100"/>
                        <a:t>Описание</a:t>
                      </a:r>
                      <a:endParaRPr b="1" sz="11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100"/>
                        <a:t>Важность</a:t>
                      </a:r>
                      <a:endParaRPr b="1" sz="11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100"/>
                        <a:t>Финальная версия</a:t>
                      </a:r>
                      <a:endParaRPr b="1" sz="11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38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/>
                        <a:t>Goal_Difference_Ratio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/>
                        <a:t>Соотношение забитых и пропущенных мячей в последних играх.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/>
                        <a:t>0.</a:t>
                      </a:r>
                      <a:r>
                        <a:rPr lang="ru-RU" sz="1300"/>
                        <a:t>07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300">
                          <a:solidFill>
                            <a:schemeClr val="dk1"/>
                          </a:solidFill>
                        </a:rPr>
                        <a:t>✅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6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/>
                        <a:t>Home_Advantage / Away_Disadvantage</a:t>
                      </a:r>
                      <a:endParaRPr sz="13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/>
                        <a:t>Преимущество домашней команды.</a:t>
                      </a:r>
                      <a:endParaRPr sz="13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/>
                        <a:t>0.</a:t>
                      </a:r>
                      <a:r>
                        <a:rPr lang="ru-RU" sz="1300"/>
                        <a:t>02</a:t>
                      </a:r>
                      <a:endParaRPr sz="13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/>
                        <a:t>❌</a:t>
                      </a:r>
                      <a:endParaRPr sz="13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082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/>
                        <a:t>HS/HST/HC/HY/HR</a:t>
                      </a:r>
                      <a:r>
                        <a:rPr lang="ru-RU" sz="1300"/>
                        <a:t>,</a:t>
                      </a:r>
                      <a:r>
                        <a:rPr lang="ru-RU" sz="1300"/>
                        <a:t> и т.д.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/>
                        <a:t>Статистические показатели в последних матчах: удары</a:t>
                      </a:r>
                      <a:r>
                        <a:rPr lang="ru-RU" sz="1300"/>
                        <a:t>,</a:t>
                      </a:r>
                      <a:r>
                        <a:rPr lang="ru-RU" sz="1300"/>
                        <a:t> угловые</a:t>
                      </a:r>
                      <a:r>
                        <a:rPr lang="ru-RU" sz="1300"/>
                        <a:t>,</a:t>
                      </a:r>
                      <a:r>
                        <a:rPr lang="ru-RU" sz="1300"/>
                        <a:t> карточки.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/>
                        <a:t>0.</a:t>
                      </a:r>
                      <a:r>
                        <a:rPr lang="ru-RU" sz="1300"/>
                        <a:t>02 и меньше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300">
                          <a:solidFill>
                            <a:schemeClr val="dk1"/>
                          </a:solidFill>
                        </a:rPr>
                        <a:t>❌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897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/>
                        <a:t>Is_derby_match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/>
                        <a:t>Принадлежность матча к дерби (принципиальным противостояниям).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/>
                        <a:t>0.</a:t>
                      </a:r>
                      <a:r>
                        <a:rPr lang="ru-RU" sz="1300"/>
                        <a:t>01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300">
                          <a:solidFill>
                            <a:schemeClr val="dk1"/>
                          </a:solidFill>
                        </a:rPr>
                        <a:t>❌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713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/>
                        <a:t>Days_to_season_end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/>
                        <a:t>Количество </a:t>
                      </a:r>
                      <a:r>
                        <a:rPr lang="ru-RU" sz="1300"/>
                        <a:t>дней до конца сезона (мотивация).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/>
                        <a:t>&lt;</a:t>
                      </a:r>
                      <a:r>
                        <a:rPr lang="ru-RU" sz="1300"/>
                        <a:t>0.</a:t>
                      </a:r>
                      <a:r>
                        <a:rPr lang="ru-RU" sz="1300"/>
                        <a:t>01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300">
                          <a:solidFill>
                            <a:schemeClr val="dk1"/>
                          </a:solidFill>
                        </a:rPr>
                        <a:t>❌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0"/>
          <p:cNvPicPr preferRelativeResize="0"/>
          <p:nvPr/>
        </p:nvPicPr>
        <p:blipFill rotWithShape="1">
          <a:blip r:embed="rId3">
            <a:alphaModFix/>
          </a:blip>
          <a:srcRect b="0" l="13156" r="30593" t="0"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13.png" id="171" name="Google Shape;17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4000" y="0"/>
            <a:ext cx="685800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0"/>
          <p:cNvSpPr/>
          <p:nvPr/>
        </p:nvSpPr>
        <p:spPr>
          <a:xfrm flipH="1" rot="10800000">
            <a:off x="5010150" y="-150"/>
            <a:ext cx="7182000" cy="71820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73" name="Google Shape;173;p20"/>
          <p:cNvSpPr/>
          <p:nvPr/>
        </p:nvSpPr>
        <p:spPr>
          <a:xfrm rot="-2700000">
            <a:off x="6658158" y="-1459142"/>
            <a:ext cx="2877783" cy="2877783"/>
          </a:xfrm>
          <a:prstGeom prst="rtTriangle">
            <a:avLst/>
          </a:prstGeom>
          <a:solidFill>
            <a:srgbClr val="EE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cxnSp>
        <p:nvCxnSpPr>
          <p:cNvPr id="174" name="Google Shape;174;p20"/>
          <p:cNvCxnSpPr/>
          <p:nvPr/>
        </p:nvCxnSpPr>
        <p:spPr>
          <a:xfrm flipH="1">
            <a:off x="5909750" y="-150"/>
            <a:ext cx="5791500" cy="57921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20"/>
          <p:cNvCxnSpPr/>
          <p:nvPr/>
        </p:nvCxnSpPr>
        <p:spPr>
          <a:xfrm>
            <a:off x="5409025" y="-150"/>
            <a:ext cx="2754300" cy="2754300"/>
          </a:xfrm>
          <a:prstGeom prst="straightConnector1">
            <a:avLst/>
          </a:prstGeom>
          <a:noFill/>
          <a:ln cap="flat" cmpd="sng" w="76200">
            <a:solidFill>
              <a:srgbClr val="C9CFD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" name="Google Shape;176;p20"/>
          <p:cNvSpPr txBox="1"/>
          <p:nvPr/>
        </p:nvSpPr>
        <p:spPr>
          <a:xfrm>
            <a:off x="828925" y="805350"/>
            <a:ext cx="71820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500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Проектирование архитектур</a:t>
            </a:r>
            <a:endParaRPr sz="5500">
              <a:solidFill>
                <a:srgbClr val="2064F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7" name="Google Shape;177;p20"/>
          <p:cNvSpPr/>
          <p:nvPr/>
        </p:nvSpPr>
        <p:spPr>
          <a:xfrm rot="8100000">
            <a:off x="-726208" y="6236643"/>
            <a:ext cx="1360615" cy="1360615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78" name="Google Shape;178;p20"/>
          <p:cNvSpPr txBox="1"/>
          <p:nvPr/>
        </p:nvSpPr>
        <p:spPr>
          <a:xfrm flipH="1">
            <a:off x="828925" y="2286375"/>
            <a:ext cx="6733800" cy="4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>
                <a:solidFill>
                  <a:schemeClr val="dk1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Период выборки</a:t>
            </a:r>
            <a:br>
              <a:rPr lang="ru-RU" sz="16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16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Были проверены выборки от 3 до 32 последних сезонов АПЛ.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>
                <a:solidFill>
                  <a:schemeClr val="dk1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Архитектуры моделей</a:t>
            </a:r>
            <a:br>
              <a:rPr lang="ru-RU" sz="16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16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Были протестированы следующие модели классического обучения: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ru-RU" sz="16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Linear Regression.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ru-RU" sz="16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Ridge Regression.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ru-RU" sz="16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Lasso Regression.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ru-RU" sz="16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Poisson Regression.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ru-RU" sz="16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Random Forest.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ru-RU" sz="16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Decision Tree.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ru-RU" sz="16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Gradient Boosting.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Наташа\корел\сувалкина\презентация НЕЙРОНКИ\ДОД\20.png" id="184" name="Google Shape;18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5450" y="0"/>
            <a:ext cx="668655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1"/>
          <p:cNvSpPr txBox="1"/>
          <p:nvPr>
            <p:ph type="ctrTitle"/>
          </p:nvPr>
        </p:nvSpPr>
        <p:spPr>
          <a:xfrm>
            <a:off x="252425" y="3066250"/>
            <a:ext cx="5541300" cy="114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u-RU" sz="5300">
                <a:latin typeface="Montserrat ExtraBold"/>
                <a:ea typeface="Montserrat ExtraBold"/>
                <a:cs typeface="Montserrat ExtraBold"/>
                <a:sym typeface="Montserrat ExtraBold"/>
              </a:rPr>
              <a:t>Проверенные архитектуры НС</a:t>
            </a:r>
            <a:endParaRPr sz="53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6" name="Google Shape;186;p21"/>
          <p:cNvSpPr/>
          <p:nvPr/>
        </p:nvSpPr>
        <p:spPr>
          <a:xfrm rot="-2700000">
            <a:off x="80358" y="-1459142"/>
            <a:ext cx="2877783" cy="2877783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cxnSp>
        <p:nvCxnSpPr>
          <p:cNvPr id="187" name="Google Shape;187;p21"/>
          <p:cNvCxnSpPr/>
          <p:nvPr/>
        </p:nvCxnSpPr>
        <p:spPr>
          <a:xfrm flipH="1">
            <a:off x="-964650" y="741475"/>
            <a:ext cx="2583900" cy="2584500"/>
          </a:xfrm>
          <a:prstGeom prst="straightConnector1">
            <a:avLst/>
          </a:prstGeom>
          <a:noFill/>
          <a:ln cap="flat" cmpd="sng" w="76200">
            <a:solidFill>
              <a:srgbClr val="2763F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1"/>
          <p:cNvSpPr/>
          <p:nvPr/>
        </p:nvSpPr>
        <p:spPr>
          <a:xfrm rot="8100000">
            <a:off x="3066763" y="5688590"/>
            <a:ext cx="3719523" cy="3719523"/>
          </a:xfrm>
          <a:prstGeom prst="rtTriangle">
            <a:avLst/>
          </a:prstGeom>
          <a:noFill/>
          <a:ln cap="flat" cmpd="sng" w="76200">
            <a:solidFill>
              <a:srgbClr val="C9CF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89" name="Google Shape;18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7897" y="589111"/>
            <a:ext cx="6241656" cy="609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>
            <p:ph type="title"/>
          </p:nvPr>
        </p:nvSpPr>
        <p:spPr>
          <a:xfrm>
            <a:off x="715367" y="933167"/>
            <a:ext cx="5164500" cy="114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ru-RU" sz="5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Пример результатов моделей</a:t>
            </a:r>
            <a:endParaRPr sz="3900">
              <a:solidFill>
                <a:srgbClr val="2064F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96" name="Google Shape;196;p22"/>
          <p:cNvCxnSpPr/>
          <p:nvPr/>
        </p:nvCxnSpPr>
        <p:spPr>
          <a:xfrm>
            <a:off x="518800" y="0"/>
            <a:ext cx="0" cy="2495700"/>
          </a:xfrm>
          <a:prstGeom prst="straightConnector1">
            <a:avLst/>
          </a:prstGeom>
          <a:noFill/>
          <a:ln cap="flat" cmpd="sng" w="76200">
            <a:solidFill>
              <a:srgbClr val="2064F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" name="Google Shape;197;p22"/>
          <p:cNvSpPr txBox="1"/>
          <p:nvPr/>
        </p:nvSpPr>
        <p:spPr>
          <a:xfrm>
            <a:off x="715375" y="3067050"/>
            <a:ext cx="5343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None/>
            </a:pPr>
            <a:r>
              <a:rPr lang="ru-RU" sz="1800">
                <a:latin typeface="Montserrat"/>
                <a:ea typeface="Montserrat"/>
                <a:cs typeface="Montserrat"/>
                <a:sym typeface="Montserrat"/>
              </a:rPr>
              <a:t>Результаты разных моделей в финальной конфигурации (6 сезонов).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8" name="Google Shape;19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4449" y="3679250"/>
            <a:ext cx="7456778" cy="30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3"/>
          <p:cNvPicPr preferRelativeResize="0"/>
          <p:nvPr/>
        </p:nvPicPr>
        <p:blipFill rotWithShape="1">
          <a:blip r:embed="rId3">
            <a:alphaModFix/>
          </a:blip>
          <a:srcRect b="0" l="13156" r="30593" t="0"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13.png" id="204" name="Google Shape;20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4000" y="0"/>
            <a:ext cx="685800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3"/>
          <p:cNvSpPr/>
          <p:nvPr/>
        </p:nvSpPr>
        <p:spPr>
          <a:xfrm flipH="1" rot="10800000">
            <a:off x="5010150" y="-150"/>
            <a:ext cx="7182000" cy="71820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06" name="Google Shape;206;p23"/>
          <p:cNvSpPr/>
          <p:nvPr/>
        </p:nvSpPr>
        <p:spPr>
          <a:xfrm rot="-2700000">
            <a:off x="6658158" y="-1459142"/>
            <a:ext cx="2877783" cy="2877783"/>
          </a:xfrm>
          <a:prstGeom prst="rtTriangle">
            <a:avLst/>
          </a:prstGeom>
          <a:solidFill>
            <a:srgbClr val="EE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cxnSp>
        <p:nvCxnSpPr>
          <p:cNvPr id="207" name="Google Shape;207;p23"/>
          <p:cNvCxnSpPr/>
          <p:nvPr/>
        </p:nvCxnSpPr>
        <p:spPr>
          <a:xfrm flipH="1">
            <a:off x="5909750" y="-150"/>
            <a:ext cx="5791500" cy="57921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23"/>
          <p:cNvCxnSpPr/>
          <p:nvPr/>
        </p:nvCxnSpPr>
        <p:spPr>
          <a:xfrm>
            <a:off x="5409025" y="-150"/>
            <a:ext cx="2754300" cy="2754300"/>
          </a:xfrm>
          <a:prstGeom prst="straightConnector1">
            <a:avLst/>
          </a:prstGeom>
          <a:noFill/>
          <a:ln cap="flat" cmpd="sng" w="76200">
            <a:solidFill>
              <a:srgbClr val="C9CFD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" name="Google Shape;209;p23"/>
          <p:cNvSpPr txBox="1"/>
          <p:nvPr/>
        </p:nvSpPr>
        <p:spPr>
          <a:xfrm>
            <a:off x="828925" y="805350"/>
            <a:ext cx="71820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500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Финальная настройка НС</a:t>
            </a:r>
            <a:endParaRPr sz="5500">
              <a:solidFill>
                <a:srgbClr val="2064F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10" name="Google Shape;210;p23"/>
          <p:cNvSpPr/>
          <p:nvPr/>
        </p:nvSpPr>
        <p:spPr>
          <a:xfrm rot="8100000">
            <a:off x="-726208" y="6236643"/>
            <a:ext cx="1360615" cy="1360615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11" name="Google Shape;211;p23"/>
          <p:cNvSpPr txBox="1"/>
          <p:nvPr/>
        </p:nvSpPr>
        <p:spPr>
          <a:xfrm flipH="1">
            <a:off x="828925" y="2286375"/>
            <a:ext cx="6733800" cy="4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>
                <a:solidFill>
                  <a:schemeClr val="dk1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Результаты модели</a:t>
            </a:r>
            <a:br>
              <a:rPr lang="ru-RU" sz="16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16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Лучшие результаты показала модель </a:t>
            </a:r>
            <a:r>
              <a:rPr b="1" lang="ru-RU" sz="16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LinearRegression </a:t>
            </a:r>
            <a:r>
              <a:rPr lang="ru-RU" sz="16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на последних </a:t>
            </a:r>
            <a:r>
              <a:rPr b="1" lang="ru-RU" sz="16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6</a:t>
            </a:r>
            <a:r>
              <a:rPr lang="ru-RU" sz="16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сезонах: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8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ptos"/>
              <a:buChar char="●"/>
            </a:pPr>
            <a:r>
              <a:rPr lang="ru-RU" sz="16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R² (точный счет): 0.1297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833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ptos"/>
              <a:buChar char="●"/>
            </a:pPr>
            <a:r>
              <a:rPr lang="ru-RU" sz="16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MAE: 0.9288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833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ptos"/>
              <a:buChar char="●"/>
            </a:pPr>
            <a:r>
              <a:rPr lang="ru-RU" sz="16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Точность исходов: 0.5427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833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ptos"/>
              <a:buChar char="●"/>
            </a:pPr>
            <a:r>
              <a:rPr lang="ru-RU" sz="16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Тотал &gt;2.5: 0.5755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833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ptos"/>
              <a:buChar char="●"/>
            </a:pPr>
            <a:r>
              <a:rPr lang="ru-RU" sz="16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Тотал &gt;3.5: 0.6324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833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ptos"/>
              <a:buChar char="●"/>
            </a:pPr>
            <a:r>
              <a:rPr lang="ru-RU" sz="16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Тотал &gt;4.5: 0.8249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833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ptos"/>
              <a:buChar char="●"/>
            </a:pPr>
            <a:r>
              <a:rPr lang="ru-RU" sz="16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Обе забьют: 0.5667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